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2" r:id="rId4"/>
    <p:sldId id="263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802D"/>
    <a:srgbClr val="1C24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8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297A2-AF3E-9369-119D-5270E51D8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A16651-206C-E7B2-CD73-B8D2941630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A53EE-9664-6ACE-5801-8740CB690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2024-11-14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863BA-AB61-1937-9BC4-003963858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61D30-A8FA-28BD-D790-8D55E1C6E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CE2940-C7FC-D6D7-64EB-F470CBD0F7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45"/>
          <a:stretch/>
        </p:blipFill>
        <p:spPr>
          <a:xfrm>
            <a:off x="10487602" y="6176963"/>
            <a:ext cx="1289225" cy="55678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CA6F32D-D843-C3E3-262E-FAFFC454698D}"/>
              </a:ext>
            </a:extLst>
          </p:cNvPr>
          <p:cNvSpPr/>
          <p:nvPr userDrawn="1"/>
        </p:nvSpPr>
        <p:spPr>
          <a:xfrm>
            <a:off x="0" y="6721475"/>
            <a:ext cx="7906871" cy="136525"/>
          </a:xfrm>
          <a:prstGeom prst="rect">
            <a:avLst/>
          </a:prstGeom>
          <a:solidFill>
            <a:srgbClr val="1C24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22075E-4673-A80D-1815-6D407C38DA8B}"/>
              </a:ext>
            </a:extLst>
          </p:cNvPr>
          <p:cNvSpPr/>
          <p:nvPr userDrawn="1"/>
        </p:nvSpPr>
        <p:spPr>
          <a:xfrm>
            <a:off x="7906871" y="6721475"/>
            <a:ext cx="4303059" cy="136525"/>
          </a:xfrm>
          <a:prstGeom prst="rect">
            <a:avLst/>
          </a:prstGeom>
          <a:solidFill>
            <a:srgbClr val="BB8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C9F2E6-5A5F-EFAB-45E9-5E0A2191EC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97" y="6212821"/>
            <a:ext cx="4120980" cy="48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66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043E6-F67C-7054-6E1A-4A108A4D5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587486-CAD9-F054-6E66-A5100D6DF4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D6F34-1796-B9CE-37A8-6A4408FA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2024-11-14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AC1CB-0B7C-0BAD-F69D-098FA204F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99375-0E03-756F-2592-B60D532C0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0F533F-55C9-2FB0-B5EB-67C750B417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25F4B-AD2F-57D9-D960-C07B26DCA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E3BD4-C1CC-8F33-8811-0B0ECED9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2024-11-14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F8D77-CACB-AD0A-3C97-327A5110D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D0C9-3F50-172D-CD0D-A927BD2A1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8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CF827-78EA-D769-F77B-84B50F5D7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B4393-6054-012C-032F-C8E024D6E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505C2-B3E4-4355-BB83-D3F1779B2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2024-11-14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4FACF-B9AA-8E6E-DC2E-D6466648B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1A174-F845-CC9C-9EF4-31D24F3F0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D24C22-6CC8-02A2-7224-90418E8FC4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45"/>
          <a:stretch/>
        </p:blipFill>
        <p:spPr>
          <a:xfrm>
            <a:off x="10487602" y="6176963"/>
            <a:ext cx="1289225" cy="55678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10D390A-CDFD-4796-14F7-3BD827DC9100}"/>
              </a:ext>
            </a:extLst>
          </p:cNvPr>
          <p:cNvSpPr/>
          <p:nvPr userDrawn="1"/>
        </p:nvSpPr>
        <p:spPr>
          <a:xfrm>
            <a:off x="0" y="6721475"/>
            <a:ext cx="7906871" cy="136525"/>
          </a:xfrm>
          <a:prstGeom prst="rect">
            <a:avLst/>
          </a:prstGeom>
          <a:solidFill>
            <a:srgbClr val="1C24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AA83CF-85A1-0A32-2E6A-FC70B3E05B06}"/>
              </a:ext>
            </a:extLst>
          </p:cNvPr>
          <p:cNvSpPr/>
          <p:nvPr userDrawn="1"/>
        </p:nvSpPr>
        <p:spPr>
          <a:xfrm>
            <a:off x="7906871" y="6721475"/>
            <a:ext cx="4303059" cy="136525"/>
          </a:xfrm>
          <a:prstGeom prst="rect">
            <a:avLst/>
          </a:prstGeom>
          <a:solidFill>
            <a:srgbClr val="BB8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E401C7-ED6D-AD02-D926-149696909A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97" y="6212821"/>
            <a:ext cx="4120980" cy="48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34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66E80-17A0-1BBD-B628-258FBBE0B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95622-230D-455A-34E3-ADEFFB782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8130D-25D0-599D-B677-6BE9644C8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2024-11-14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002BE-8982-F09D-022A-AA69FA603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6326E-1233-C485-614A-A73949089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6D73B0-686E-B1BE-16B9-B6F49F65F4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45"/>
          <a:stretch/>
        </p:blipFill>
        <p:spPr>
          <a:xfrm>
            <a:off x="10487602" y="6176963"/>
            <a:ext cx="1289225" cy="55678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66BF156-4089-9A26-D86B-F4C87BC05C87}"/>
              </a:ext>
            </a:extLst>
          </p:cNvPr>
          <p:cNvSpPr/>
          <p:nvPr userDrawn="1"/>
        </p:nvSpPr>
        <p:spPr>
          <a:xfrm>
            <a:off x="0" y="6721475"/>
            <a:ext cx="7906871" cy="136525"/>
          </a:xfrm>
          <a:prstGeom prst="rect">
            <a:avLst/>
          </a:prstGeom>
          <a:solidFill>
            <a:srgbClr val="1C24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CEE188-F23F-7245-8A20-619999739B39}"/>
              </a:ext>
            </a:extLst>
          </p:cNvPr>
          <p:cNvSpPr/>
          <p:nvPr userDrawn="1"/>
        </p:nvSpPr>
        <p:spPr>
          <a:xfrm>
            <a:off x="7906871" y="6721475"/>
            <a:ext cx="4303059" cy="136525"/>
          </a:xfrm>
          <a:prstGeom prst="rect">
            <a:avLst/>
          </a:prstGeom>
          <a:solidFill>
            <a:srgbClr val="BB8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CDFAB2-3965-9DD1-77A5-B49A10C06E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97" y="6212821"/>
            <a:ext cx="4120980" cy="48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95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B6E4E-EF50-EC73-AEEF-6F7C19601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B8C49-6E0D-0567-818A-111E586E47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B8CD43-5AA0-E807-D7D0-E8C2DCE537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6F96A-761E-DF7A-41A0-6AC8559FA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2024-11-14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12F350-C573-F084-0CCF-3656CAE95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B319B-5C45-3FE0-2995-5E616E4C6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78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028E-AE02-FAF2-8C36-253F20567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397798-668E-2FFF-41FF-09F82857F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0CED46-61B7-8336-7DA2-68EB70659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CB2A41-D36F-4AD2-74D0-7C0986325F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8C97D-AFB3-B383-9CFE-8A543D1FDA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DF13A8-8D2E-2A63-03D1-D408B0345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2024-11-14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03D459-D0E7-2FD7-B2A2-1CB55EBBC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9BEDAF-5D0A-D674-F08C-9ED124782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73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CB1A0-EE0E-4B31-2F20-D2BAA0DC8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DAD312-1AEA-28FF-5B5A-272ABAABA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2024-11-14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0ED7DD-9309-5C59-25C4-BE78B21B2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1DF763-5851-D582-0A97-784D2DB2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84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C9C5DF-2FA0-C8F4-41D3-01B4E124A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2024-11-14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566B4-8796-9D7A-C41C-1F6599525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2446FF-7C34-9368-25CC-CFC19A512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80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F68A9-A1F9-B1EE-DF33-5A969A586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227D5-3BA1-98A6-3EA7-431D4AF24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CA7344-6725-F31C-5638-64EF3B801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FE818-1BDA-3563-5EA9-CB63CCCBA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2024-11-14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8C6C84-F7E8-9B97-B05A-0DA111886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0E5A9F-BD8B-18C0-D10E-F730E2DAE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39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2722C-86CB-69CB-45CD-EBECAE315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92C6FB-42E8-E572-BAE4-CF42CC3DCD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3E7CFF-2926-D37C-9361-87B051396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A51C5-91AF-606A-22EA-B3384EC5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2024-11-14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7F0D5C-5EDF-498B-CE6F-50CD1B2EF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80E133-B200-C9A1-B71F-AEB34A0CA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29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E7E7DA-D90D-8C01-D1E5-EB01B8B84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BBF169-47DB-B525-39D8-C36C472D9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C9E70-AB68-FCC3-8901-3B86875EC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2024-11-14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D9424-22CB-0CED-01EE-9866121A73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0E990-6527-36AF-C884-7647BC7486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6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9184E-1B39-C090-9847-56E50074E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776" y="458485"/>
            <a:ext cx="10693400" cy="2882457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af-ZA" sz="2400" dirty="0">
                <a:latin typeface="Arial Nova" panose="020B0504020202020204" pitchFamily="34" charset="0"/>
              </a:rPr>
              <a:t>Die opleidingsinstituut van</a:t>
            </a:r>
            <a:br>
              <a:rPr lang="af-ZA" sz="3000" b="1" dirty="0">
                <a:latin typeface="Arial Nova" panose="020B0504020202020204" pitchFamily="34" charset="0"/>
              </a:rPr>
            </a:br>
            <a:r>
              <a:rPr lang="af-ZA" sz="4000" b="1" dirty="0">
                <a:latin typeface="Arial Nova" panose="020B0504020202020204" pitchFamily="34" charset="0"/>
              </a:rPr>
              <a:t>Solidariteit Helpende Hand</a:t>
            </a:r>
            <a:br>
              <a:rPr lang="af-ZA" sz="3000" b="1" dirty="0">
                <a:latin typeface="Arial Nova" panose="020B0504020202020204" pitchFamily="34" charset="0"/>
              </a:rPr>
            </a:br>
            <a:r>
              <a:rPr lang="af-ZA" sz="2400" dirty="0">
                <a:latin typeface="Arial Nova" panose="020B0504020202020204" pitchFamily="34" charset="0"/>
              </a:rPr>
              <a:t>en gemeentes van die</a:t>
            </a:r>
            <a:br>
              <a:rPr lang="af-ZA" sz="3000" b="1" dirty="0">
                <a:latin typeface="Arial Nova" panose="020B0504020202020204" pitchFamily="34" charset="0"/>
              </a:rPr>
            </a:br>
            <a:r>
              <a:rPr lang="af-ZA" sz="3800" b="1" dirty="0">
                <a:latin typeface="Arial Nova" panose="020B0504020202020204" pitchFamily="34" charset="0"/>
              </a:rPr>
              <a:t>Nederduitsch Hervormde Kerk van Afrika</a:t>
            </a:r>
            <a:br>
              <a:rPr lang="af-ZA" sz="3000" b="1" dirty="0">
                <a:latin typeface="Arial Nova" panose="020B0504020202020204" pitchFamily="34" charset="0"/>
              </a:rPr>
            </a:br>
            <a:r>
              <a:rPr lang="af-ZA" sz="2400" dirty="0">
                <a:latin typeface="Arial Nova" panose="020B0504020202020204" pitchFamily="34" charset="0"/>
              </a:rPr>
              <a:t>vat hande vir</a:t>
            </a:r>
            <a:br>
              <a:rPr lang="af-ZA" sz="3000" b="1" dirty="0">
                <a:latin typeface="Arial Nova" panose="020B0504020202020204" pitchFamily="34" charset="0"/>
              </a:rPr>
            </a:br>
            <a:r>
              <a:rPr lang="af-ZA" sz="3800" b="1" dirty="0" err="1">
                <a:latin typeface="Arial Nova" panose="020B0504020202020204" pitchFamily="34" charset="0"/>
              </a:rPr>
              <a:t>versorgeropleiding</a:t>
            </a:r>
            <a:endParaRPr lang="af-ZA" sz="3800" b="1" dirty="0">
              <a:latin typeface="Arial Nova" panose="020B05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2981E3D-BB89-7F84-FFE8-D43830B7153E}"/>
              </a:ext>
            </a:extLst>
          </p:cNvPr>
          <p:cNvGrpSpPr/>
          <p:nvPr/>
        </p:nvGrpSpPr>
        <p:grpSpPr>
          <a:xfrm>
            <a:off x="130759" y="3803714"/>
            <a:ext cx="11879552" cy="2047259"/>
            <a:chOff x="572927" y="4243013"/>
            <a:chExt cx="10472327" cy="1804745"/>
          </a:xfrm>
        </p:grpSpPr>
        <p:pic>
          <p:nvPicPr>
            <p:cNvPr id="18" name="Picture 17" descr="A logo with leaves and text&#10;&#10;Description automatically generated">
              <a:extLst>
                <a:ext uri="{FF2B5EF4-FFF2-40B4-BE49-F238E27FC236}">
                  <a16:creationId xmlns:a16="http://schemas.microsoft.com/office/drawing/2014/main" id="{F2A2FBFE-8636-8A18-898A-30D281C0A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1732" y="4243051"/>
              <a:ext cx="2526591" cy="180470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</p:pic>
        <p:pic>
          <p:nvPicPr>
            <p:cNvPr id="4" name="Picture 3" descr="A blue and white poster with a person in a wheelchair&#10;&#10;Description automatically generated">
              <a:extLst>
                <a:ext uri="{FF2B5EF4-FFF2-40B4-BE49-F238E27FC236}">
                  <a16:creationId xmlns:a16="http://schemas.microsoft.com/office/drawing/2014/main" id="{95900858-0350-E9D6-EC54-58E823E65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21135" y="4243013"/>
              <a:ext cx="2524119" cy="1804745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B6247DF-189B-318A-1C86-C211DE82815D}"/>
                </a:ext>
              </a:extLst>
            </p:cNvPr>
            <p:cNvGrpSpPr/>
            <p:nvPr/>
          </p:nvGrpSpPr>
          <p:grpSpPr>
            <a:xfrm>
              <a:off x="3222330" y="4243013"/>
              <a:ext cx="2524119" cy="1804707"/>
              <a:chOff x="1092200" y="4243012"/>
              <a:chExt cx="2524119" cy="1804707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AD04E76-6CEB-D748-9208-99A34CF4DBA2}"/>
                  </a:ext>
                </a:extLst>
              </p:cNvPr>
              <p:cNvSpPr/>
              <p:nvPr/>
            </p:nvSpPr>
            <p:spPr>
              <a:xfrm>
                <a:off x="1092200" y="4243012"/>
                <a:ext cx="2524119" cy="1804707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pic>
            <p:nvPicPr>
              <p:cNvPr id="14" name="Picture 13" descr="A logo with a hand print&#10;&#10;Description automatically generated">
                <a:extLst>
                  <a:ext uri="{FF2B5EF4-FFF2-40B4-BE49-F238E27FC236}">
                    <a16:creationId xmlns:a16="http://schemas.microsoft.com/office/drawing/2014/main" id="{9CBF44CD-901E-D629-0283-8D61425E25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7796" y="4356100"/>
                <a:ext cx="1623844" cy="1623844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776B78C-FD94-8872-E9D9-CF9B2B2ECF97}"/>
                </a:ext>
              </a:extLst>
            </p:cNvPr>
            <p:cNvGrpSpPr/>
            <p:nvPr/>
          </p:nvGrpSpPr>
          <p:grpSpPr>
            <a:xfrm>
              <a:off x="572927" y="4243013"/>
              <a:ext cx="2524119" cy="1804707"/>
              <a:chOff x="501058" y="4265669"/>
              <a:chExt cx="2524119" cy="1804707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939B326-6BAD-9590-1913-05290DB6DF2D}"/>
                  </a:ext>
                </a:extLst>
              </p:cNvPr>
              <p:cNvSpPr/>
              <p:nvPr/>
            </p:nvSpPr>
            <p:spPr>
              <a:xfrm>
                <a:off x="501058" y="4265669"/>
                <a:ext cx="2524119" cy="1804707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pic>
            <p:nvPicPr>
              <p:cNvPr id="5" name="Picture 4" descr="A logo with red and blue text&#10;&#10;Description automatically generated">
                <a:extLst>
                  <a:ext uri="{FF2B5EF4-FFF2-40B4-BE49-F238E27FC236}">
                    <a16:creationId xmlns:a16="http://schemas.microsoft.com/office/drawing/2014/main" id="{C2FF0569-42D5-975D-5FF0-FF48688295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4558" y="4798733"/>
                <a:ext cx="2419942" cy="75060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80873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C3247-D5AA-F2D0-E402-6284F8ED1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err="1">
                <a:latin typeface="Arial Nova" panose="020B0504020202020204" pitchFamily="34" charset="0"/>
                <a:ea typeface="IBM Plex Sans" pitchFamily="34" charset="-122"/>
                <a:cs typeface="IBM Plex Sans" pitchFamily="34" charset="-120"/>
              </a:rPr>
              <a:t>Inligting</a:t>
            </a:r>
            <a:r>
              <a:rPr lang="en-US" sz="4400" b="1" dirty="0">
                <a:latin typeface="Arial Nova" panose="020B0504020202020204" pitchFamily="34" charset="0"/>
                <a:ea typeface="IBM Plex Sans" pitchFamily="34" charset="-122"/>
                <a:cs typeface="IBM Plex Sans" pitchFamily="34" charset="-120"/>
              </a:rPr>
              <a:t> </a:t>
            </a:r>
            <a:r>
              <a:rPr lang="en-US" sz="4400" b="1" dirty="0" err="1">
                <a:latin typeface="Arial Nova" panose="020B0504020202020204" pitchFamily="34" charset="0"/>
                <a:ea typeface="IBM Plex Sans" pitchFamily="34" charset="-122"/>
                <a:cs typeface="IBM Plex Sans" pitchFamily="34" charset="-120"/>
              </a:rPr>
              <a:t>oor</a:t>
            </a:r>
            <a:r>
              <a:rPr lang="en-US" sz="4400" b="1" dirty="0">
                <a:latin typeface="Arial Nova" panose="020B0504020202020204" pitchFamily="34" charset="0"/>
                <a:ea typeface="IBM Plex Sans" pitchFamily="34" charset="-122"/>
                <a:cs typeface="IBM Plex Sans" pitchFamily="34" charset="-120"/>
              </a:rPr>
              <a:t> die </a:t>
            </a:r>
            <a:r>
              <a:rPr lang="en-US" sz="4400" b="1" dirty="0" err="1">
                <a:latin typeface="Arial Nova" panose="020B0504020202020204" pitchFamily="34" charset="0"/>
                <a:ea typeface="IBM Plex Sans" pitchFamily="34" charset="-122"/>
                <a:cs typeface="IBM Plex Sans" pitchFamily="34" charset="-120"/>
              </a:rPr>
              <a:t>kursus</a:t>
            </a:r>
            <a:endParaRPr lang="en-ZA" dirty="0">
              <a:latin typeface="Arial Nova" panose="020B05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A567C-E5CE-4C02-D343-388E9095D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af-ZA" sz="2800" b="1" u="sng" dirty="0">
                <a:latin typeface="Arial Nova" panose="020B0504020202020204" pitchFamily="34" charset="0"/>
                <a:cs typeface="Arial" panose="020B0604020202020204" pitchFamily="34" charset="0"/>
              </a:rPr>
              <a:t>Opleidingsinstituut</a:t>
            </a:r>
            <a:r>
              <a:rPr lang="af-ZA" sz="2800" dirty="0">
                <a:latin typeface="Arial Nova" panose="020B0504020202020204" pitchFamily="34" charset="0"/>
                <a:cs typeface="Arial" panose="020B0604020202020204" pitchFamily="34" charset="0"/>
              </a:rPr>
              <a:t>: </a:t>
            </a:r>
            <a:r>
              <a:rPr lang="af-ZA" sz="2800" b="0" dirty="0">
                <a:latin typeface="Arial Nova" panose="020B0504020202020204" pitchFamily="34" charset="0"/>
                <a:ea typeface="Roboto" pitchFamily="34" charset="-122"/>
                <a:cs typeface="Arial" panose="020B0604020202020204" pitchFamily="34" charset="0"/>
              </a:rPr>
              <a:t>Die opleidingsinstituut is ’n inisiatief van Solidariteit Helpende Hand.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af-ZA" sz="2800" b="1" u="sng" dirty="0">
                <a:latin typeface="Arial Nova" panose="020B0504020202020204" pitchFamily="34" charset="0"/>
                <a:ea typeface="IBM Plex Sans" pitchFamily="34" charset="-122"/>
                <a:cs typeface="Arial" panose="020B0604020202020204" pitchFamily="34" charset="0"/>
              </a:rPr>
              <a:t>Duur van die kursus</a:t>
            </a:r>
            <a:r>
              <a:rPr lang="af-ZA" sz="2800" dirty="0">
                <a:latin typeface="Arial Nova" panose="020B0504020202020204" pitchFamily="34" charset="0"/>
                <a:ea typeface="IBM Plex Sans" pitchFamily="34" charset="-122"/>
                <a:cs typeface="Arial" panose="020B0604020202020204" pitchFamily="34" charset="0"/>
              </a:rPr>
              <a:t>:</a:t>
            </a:r>
            <a:r>
              <a:rPr lang="af-ZA" sz="2800" dirty="0"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lang="af-ZA" sz="2800" b="0" dirty="0">
                <a:latin typeface="Arial Nova" panose="020B0504020202020204" pitchFamily="34" charset="0"/>
                <a:ea typeface="Roboto" pitchFamily="34" charset="-122"/>
                <a:cs typeface="Arial" panose="020B0604020202020204" pitchFamily="34" charset="0"/>
              </a:rPr>
              <a:t>Die kursus duur ses maande en word afgewissel met praktiese en teoretiese klasse.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af-ZA" sz="2800" b="1" u="sng" dirty="0">
                <a:latin typeface="Arial Nova" panose="020B0504020202020204" pitchFamily="34" charset="0"/>
                <a:ea typeface="IBM Plex Sans" pitchFamily="34" charset="-122"/>
                <a:cs typeface="Arial" panose="020B0604020202020204" pitchFamily="34" charset="0"/>
              </a:rPr>
              <a:t>Opleidingsplek</a:t>
            </a:r>
            <a:r>
              <a:rPr lang="af-ZA" sz="2800" dirty="0">
                <a:latin typeface="Arial Nova" panose="020B0504020202020204" pitchFamily="34" charset="0"/>
                <a:ea typeface="IBM Plex Sans" pitchFamily="34" charset="-122"/>
                <a:cs typeface="Arial" panose="020B0604020202020204" pitchFamily="34" charset="0"/>
              </a:rPr>
              <a:t>: </a:t>
            </a:r>
            <a:r>
              <a:rPr lang="af-ZA" sz="2800" b="0" dirty="0">
                <a:latin typeface="Arial Nova" panose="020B0504020202020204" pitchFamily="34" charset="0"/>
                <a:ea typeface="Roboto" pitchFamily="34" charset="-122"/>
                <a:cs typeface="Arial" panose="020B0604020202020204" pitchFamily="34" charset="0"/>
              </a:rPr>
              <a:t>Opleiding vind plaas by Solidariteit Helpende Hand opleidingsinstituut, David Langleystraat 433, Garsfontein, Pretoria.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af-ZA" sz="2800" b="1" u="sng" dirty="0">
                <a:latin typeface="Arial Nova" panose="020B0504020202020204" pitchFamily="34" charset="0"/>
                <a:ea typeface="IBM Plex Sans" pitchFamily="34" charset="-122"/>
                <a:cs typeface="Arial" panose="020B0604020202020204" pitchFamily="34" charset="0"/>
              </a:rPr>
              <a:t>Toelatingsvereistes</a:t>
            </a:r>
            <a:r>
              <a:rPr lang="af-ZA" sz="2800" dirty="0">
                <a:latin typeface="Arial Nova" panose="020B0504020202020204" pitchFamily="34" charset="0"/>
                <a:ea typeface="IBM Plex Sans" pitchFamily="34" charset="-122"/>
                <a:cs typeface="Arial" panose="020B0604020202020204" pitchFamily="34" charset="0"/>
              </a:rPr>
              <a:t>: </a:t>
            </a:r>
            <a:r>
              <a:rPr lang="af-ZA" sz="2800" b="0" dirty="0">
                <a:latin typeface="Arial Nova" panose="020B0504020202020204" pitchFamily="34" charset="0"/>
                <a:ea typeface="Roboto" pitchFamily="34" charset="-122"/>
                <a:cs typeface="Arial" panose="020B0604020202020204" pitchFamily="34" charset="0"/>
              </a:rPr>
              <a:t>Afrikaanssprekend, eie vervoer, eie akkommodasie en ’n besonderse liefde en empatie vir jou medemens.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af-ZA" sz="2800" b="1" u="sng" dirty="0">
                <a:latin typeface="Arial Nova" panose="020B0504020202020204" pitchFamily="34" charset="0"/>
                <a:ea typeface="Roboto" pitchFamily="34" charset="-122"/>
                <a:cs typeface="Arial" panose="020B0604020202020204" pitchFamily="34" charset="0"/>
              </a:rPr>
              <a:t>Opedag</a:t>
            </a:r>
            <a:r>
              <a:rPr lang="af-ZA" sz="2800" dirty="0">
                <a:latin typeface="Arial Nova" panose="020B0504020202020204" pitchFamily="34" charset="0"/>
                <a:ea typeface="Roboto" pitchFamily="34" charset="-122"/>
                <a:cs typeface="Arial" panose="020B0604020202020204" pitchFamily="34" charset="0"/>
              </a:rPr>
              <a:t>:</a:t>
            </a:r>
            <a:r>
              <a:rPr lang="af-ZA" sz="2800" b="0" dirty="0">
                <a:latin typeface="Arial Nova" panose="020B0504020202020204" pitchFamily="34" charset="0"/>
                <a:ea typeface="Roboto" pitchFamily="34" charset="-122"/>
                <a:cs typeface="Arial" panose="020B0604020202020204" pitchFamily="34" charset="0"/>
              </a:rPr>
              <a:t> 25 Januarie 2025 te Solidariteit Helpende Hand opleidingsinstituut.</a:t>
            </a:r>
            <a:endParaRPr lang="en-ZA" dirty="0"/>
          </a:p>
        </p:txBody>
      </p:sp>
      <p:pic>
        <p:nvPicPr>
          <p:cNvPr id="4" name="Content Placeholder 4" descr="A person holding up letters&#10;&#10;Description automatically generated">
            <a:extLst>
              <a:ext uri="{FF2B5EF4-FFF2-40B4-BE49-F238E27FC236}">
                <a16:creationId xmlns:a16="http://schemas.microsoft.com/office/drawing/2014/main" id="{DE7FF625-CEB5-8608-B030-402AB882F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50" y="215900"/>
            <a:ext cx="28384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55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AE5B4-6A9B-7DFD-D330-7E2036A56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f-ZA" b="1" dirty="0"/>
              <a:t>Ds JA Viljoen-t</a:t>
            </a:r>
            <a:r>
              <a:rPr lang="af-ZA" b="1" dirty="0">
                <a:solidFill>
                  <a:schemeClr val="tx2"/>
                </a:solidFill>
              </a:rPr>
              <a:t>rust</a:t>
            </a:r>
            <a:endParaRPr lang="en-Z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51043-7D59-833B-E862-9529A3449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af-ZA" sz="2800" b="1" u="sng" dirty="0">
                <a:latin typeface="Arial Nova" panose="020B0504020202020204" pitchFamily="34" charset="0"/>
                <a:cs typeface="Arial" panose="020B0604020202020204" pitchFamily="34" charset="0"/>
              </a:rPr>
              <a:t>Doel</a:t>
            </a:r>
            <a:r>
              <a:rPr lang="af-ZA" sz="2800" dirty="0">
                <a:latin typeface="Arial Nova" panose="020B0504020202020204" pitchFamily="34" charset="0"/>
                <a:cs typeface="Arial" panose="020B0604020202020204" pitchFamily="34" charset="0"/>
              </a:rPr>
              <a:t>: </a:t>
            </a:r>
            <a:r>
              <a:rPr lang="af-ZA" sz="2800" b="0" dirty="0">
                <a:latin typeface="Arial Nova" panose="020B0504020202020204" pitchFamily="34" charset="0"/>
                <a:cs typeface="Arial" panose="020B0604020202020204" pitchFamily="34" charset="0"/>
              </a:rPr>
              <a:t>Befondsing van kandidate vir die Solidariteit Helpende Hand tuis-</a:t>
            </a:r>
            <a:r>
              <a:rPr lang="af-ZA" dirty="0">
                <a:latin typeface="Arial Nova" panose="020B0504020202020204" pitchFamily="34" charset="0"/>
                <a:cs typeface="Arial" panose="020B0604020202020204" pitchFamily="34" charset="0"/>
              </a:rPr>
              <a:t> of </a:t>
            </a:r>
            <a:r>
              <a:rPr lang="af-ZA" sz="2800" b="0" dirty="0">
                <a:latin typeface="Arial Nova" panose="020B0504020202020204" pitchFamily="34" charset="0"/>
                <a:cs typeface="Arial" panose="020B0604020202020204" pitchFamily="34" charset="0"/>
              </a:rPr>
              <a:t>palliatiewe </a:t>
            </a:r>
            <a:r>
              <a:rPr lang="af-ZA" sz="2800" b="0" dirty="0" err="1">
                <a:latin typeface="Arial Nova" panose="020B0504020202020204" pitchFamily="34" charset="0"/>
                <a:cs typeface="Arial" panose="020B0604020202020204" pitchFamily="34" charset="0"/>
              </a:rPr>
              <a:t>versorgingskursus</a:t>
            </a:r>
            <a:r>
              <a:rPr lang="af-ZA" sz="2800" b="0" dirty="0">
                <a:latin typeface="Arial Nova" panose="020B0504020202020204" pitchFamily="34" charset="0"/>
                <a:cs typeface="Arial" panose="020B0604020202020204" pitchFamily="34" charset="0"/>
              </a:rPr>
              <a:t>. Die befondsing geskied by wyse van beurslenings.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af-ZA" sz="2800" b="1" u="sng" dirty="0">
                <a:latin typeface="Arial Nova" panose="020B0504020202020204" pitchFamily="34" charset="0"/>
                <a:cs typeface="Arial" panose="020B0604020202020204" pitchFamily="34" charset="0"/>
              </a:rPr>
              <a:t>Voorkeur</a:t>
            </a:r>
            <a:r>
              <a:rPr lang="af-ZA" sz="2800" dirty="0">
                <a:latin typeface="Arial Nova" panose="020B0504020202020204" pitchFamily="34" charset="0"/>
                <a:cs typeface="Arial" panose="020B0604020202020204" pitchFamily="34" charset="0"/>
              </a:rPr>
              <a:t>: </a:t>
            </a:r>
            <a:r>
              <a:rPr lang="af-ZA" sz="2800" b="0" dirty="0">
                <a:latin typeface="Arial Nova" panose="020B0504020202020204" pitchFamily="34" charset="0"/>
                <a:cs typeface="Arial" panose="020B0604020202020204" pitchFamily="34" charset="0"/>
              </a:rPr>
              <a:t>Lidmate van die NHKA of kerke vanuit die reformatoriese tradisie.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af-ZA" sz="2800" b="1" u="sng" dirty="0">
                <a:latin typeface="Arial Nova" panose="020B0504020202020204" pitchFamily="34" charset="0"/>
                <a:cs typeface="Arial" panose="020B0604020202020204" pitchFamily="34" charset="0"/>
              </a:rPr>
              <a:t>Taal</a:t>
            </a:r>
            <a:r>
              <a:rPr lang="af-ZA" sz="2800" dirty="0">
                <a:latin typeface="Arial Nova" panose="020B0504020202020204" pitchFamily="34" charset="0"/>
                <a:cs typeface="Arial" panose="020B0604020202020204" pitchFamily="34" charset="0"/>
              </a:rPr>
              <a:t>: </a:t>
            </a:r>
            <a:r>
              <a:rPr lang="af-ZA" sz="2800" b="0" dirty="0">
                <a:latin typeface="Arial Nova" panose="020B0504020202020204" pitchFamily="34" charset="0"/>
                <a:cs typeface="Arial" panose="020B0604020202020204" pitchFamily="34" charset="0"/>
              </a:rPr>
              <a:t>Afrikaans as moedertaal.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af-ZA" sz="2800" b="1" u="sng" dirty="0">
                <a:latin typeface="Arial Nova" panose="020B0504020202020204" pitchFamily="34" charset="0"/>
                <a:cs typeface="Arial" panose="020B0604020202020204" pitchFamily="34" charset="0"/>
              </a:rPr>
              <a:t>Akademiese vereistes</a:t>
            </a:r>
            <a:r>
              <a:rPr lang="af-ZA" sz="2800" dirty="0">
                <a:latin typeface="Arial Nova" panose="020B0504020202020204" pitchFamily="34" charset="0"/>
                <a:cs typeface="Arial" panose="020B0604020202020204" pitchFamily="34" charset="0"/>
              </a:rPr>
              <a:t>: </a:t>
            </a:r>
            <a:r>
              <a:rPr lang="af-ZA" dirty="0">
                <a:latin typeface="Arial Nova" panose="020B0504020202020204" pitchFamily="34" charset="0"/>
                <a:cs typeface="Arial" panose="020B0604020202020204" pitchFamily="34" charset="0"/>
              </a:rPr>
              <a:t>Kandidate moet a</a:t>
            </a:r>
            <a:r>
              <a:rPr lang="af-ZA" sz="2800" b="0" dirty="0">
                <a:latin typeface="Arial Nova" panose="020B0504020202020204" pitchFamily="34" charset="0"/>
                <a:cs typeface="Arial" panose="020B0604020202020204" pitchFamily="34" charset="0"/>
              </a:rPr>
              <a:t>an die akademiese vereistes van die kursus voldoen.</a:t>
            </a:r>
            <a:endParaRPr lang="en-ZA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633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32D35-21D6-90A6-97F7-660B99D7A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f-ZA" b="1" dirty="0">
                <a:latin typeface="Arial Nova" panose="020B0504020202020204" pitchFamily="34" charset="0"/>
              </a:rPr>
              <a:t>Die volgende word van die kandidate verwag:</a:t>
            </a:r>
            <a:endParaRPr lang="en-ZA" b="1" dirty="0">
              <a:latin typeface="Arial Nova" panose="020B05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9288E-B403-909B-90FB-089A0D24E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1999"/>
            <a:ext cx="10515600" cy="414496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ZA" b="1" u="sng" dirty="0">
                <a:latin typeface="Arial Nova" panose="020B0504020202020204" pitchFamily="34" charset="0"/>
              </a:rPr>
              <a:t>Dienslewering</a:t>
            </a:r>
            <a:r>
              <a:rPr lang="en-ZA" dirty="0">
                <a:latin typeface="Arial Nova" panose="020B0504020202020204" pitchFamily="34" charset="0"/>
              </a:rPr>
              <a:t>: Een jaar dienslewering na afhandeling van studie by Ons Tuis (</a:t>
            </a:r>
            <a:r>
              <a:rPr lang="en-ZA" dirty="0" err="1">
                <a:latin typeface="Arial Nova" panose="020B0504020202020204" pitchFamily="34" charset="0"/>
              </a:rPr>
              <a:t>msw</a:t>
            </a:r>
            <a:r>
              <a:rPr lang="en-ZA" dirty="0">
                <a:latin typeface="Arial Nova" panose="020B0504020202020204" pitchFamily="34" charset="0"/>
              </a:rPr>
              <a:t>) (OTMT) Tehuise of soortgelyke instansies in die onderskeie </a:t>
            </a:r>
            <a:r>
              <a:rPr lang="en-ZA" dirty="0" err="1">
                <a:latin typeface="Arial Nova" panose="020B0504020202020204" pitchFamily="34" charset="0"/>
              </a:rPr>
              <a:t>bedieningsruimtes</a:t>
            </a:r>
            <a:r>
              <a:rPr lang="en-ZA" dirty="0">
                <a:latin typeface="Arial Nova" panose="020B050402020202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ZA" b="1" u="sng" dirty="0">
                <a:latin typeface="Arial Nova" panose="020B0504020202020204" pitchFamily="34" charset="0"/>
              </a:rPr>
              <a:t>Kommunikasie</a:t>
            </a:r>
            <a:r>
              <a:rPr lang="en-ZA" dirty="0">
                <a:latin typeface="Arial Nova" panose="020B0504020202020204" pitchFamily="34" charset="0"/>
              </a:rPr>
              <a:t>: Om gereeld met gemeentes en instansies te skakel en dienste teen billike vergoeding te bied.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ZA" b="1" u="sng" dirty="0">
                <a:latin typeface="Arial Nova" panose="020B0504020202020204" pitchFamily="34" charset="0"/>
              </a:rPr>
              <a:t>Registrasie</a:t>
            </a:r>
            <a:r>
              <a:rPr lang="en-ZA" dirty="0">
                <a:latin typeface="Arial Nova" panose="020B0504020202020204" pitchFamily="34" charset="0"/>
              </a:rPr>
              <a:t>: Om te registreer by </a:t>
            </a:r>
            <a:r>
              <a:rPr lang="af-ZA" sz="2800" b="0" dirty="0">
                <a:latin typeface="Arial Nova" panose="020B0504020202020204" pitchFamily="34" charset="0"/>
                <a:ea typeface="Roboto" pitchFamily="34" charset="-122"/>
                <a:cs typeface="Arial" panose="020B0604020202020204" pitchFamily="34" charset="0"/>
              </a:rPr>
              <a:t>’n</a:t>
            </a:r>
            <a:r>
              <a:rPr lang="en-ZA" dirty="0">
                <a:latin typeface="Arial Nova" panose="020B0504020202020204" pitchFamily="34" charset="0"/>
              </a:rPr>
              <a:t> toepaslike reguleringsliggaam.</a:t>
            </a:r>
          </a:p>
        </p:txBody>
      </p:sp>
    </p:spTree>
    <p:extLst>
      <p:ext uri="{BB962C8B-B14F-4D97-AF65-F5344CB8AC3E}">
        <p14:creationId xmlns:p14="http://schemas.microsoft.com/office/powerpoint/2010/main" val="3980667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084FD-BDD6-ACA3-27CD-7D7B2E4D0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latin typeface="Arial Nova" panose="020B0504020202020204" pitchFamily="34" charset="0"/>
              </a:rPr>
              <a:t>Vir meer inligting kontak: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2F120FD-6B78-5301-FBAD-2B85AE4DB4A9}"/>
              </a:ext>
            </a:extLst>
          </p:cNvPr>
          <p:cNvGrpSpPr/>
          <p:nvPr/>
        </p:nvGrpSpPr>
        <p:grpSpPr>
          <a:xfrm>
            <a:off x="838199" y="1684298"/>
            <a:ext cx="10392310" cy="2050799"/>
            <a:chOff x="838199" y="1684298"/>
            <a:chExt cx="10392310" cy="2050799"/>
          </a:xfrm>
        </p:grpSpPr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336CDA66-2A70-2016-DB95-2119A3590EEB}"/>
                </a:ext>
              </a:extLst>
            </p:cNvPr>
            <p:cNvSpPr txBox="1">
              <a:spLocks/>
            </p:cNvSpPr>
            <p:nvPr/>
          </p:nvSpPr>
          <p:spPr>
            <a:xfrm>
              <a:off x="838199" y="1684298"/>
              <a:ext cx="7037439" cy="66549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ZA" sz="3200" b="1" u="sng" dirty="0"/>
                <a:t>Solidariteit Helpende Hand</a:t>
              </a:r>
              <a:r>
                <a:rPr lang="en-ZA" sz="3200" dirty="0"/>
                <a:t>:</a:t>
              </a:r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ADFEE650-D172-7054-AC06-338F627624F9}"/>
                </a:ext>
              </a:extLst>
            </p:cNvPr>
            <p:cNvSpPr txBox="1">
              <a:spLocks/>
            </p:cNvSpPr>
            <p:nvPr/>
          </p:nvSpPr>
          <p:spPr>
            <a:xfrm>
              <a:off x="1724927" y="2524578"/>
              <a:ext cx="2628158" cy="49783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ZA" sz="3000" dirty="0"/>
                <a:t>012 111 8360</a:t>
              </a: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84F268C8-9FB6-BBAD-EFA4-5EFF426CF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84924" y="2414431"/>
              <a:ext cx="540000" cy="540000"/>
            </a:xfrm>
            <a:prstGeom prst="rect">
              <a:avLst/>
            </a:prstGeom>
          </p:spPr>
        </p:pic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F4352494-1C12-66D2-CF68-650172BD1FBE}"/>
                </a:ext>
              </a:extLst>
            </p:cNvPr>
            <p:cNvSpPr txBox="1">
              <a:spLocks/>
            </p:cNvSpPr>
            <p:nvPr/>
          </p:nvSpPr>
          <p:spPr>
            <a:xfrm>
              <a:off x="1724927" y="3094952"/>
              <a:ext cx="9505582" cy="64014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ZA" sz="3000" dirty="0"/>
                <a:t>https://helpendehandopleiding.co.za/versorgingsopleiding</a:t>
              </a:r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9DD385C0-9334-34B6-0A60-45DE3893D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84925" y="3094952"/>
              <a:ext cx="540001" cy="540000"/>
            </a:xfrm>
            <a:prstGeom prst="rect">
              <a:avLst/>
            </a:prstGeom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68347134-374A-3383-5A00-692249218B03}"/>
              </a:ext>
            </a:extLst>
          </p:cNvPr>
          <p:cNvSpPr txBox="1">
            <a:spLocks/>
          </p:cNvSpPr>
          <p:nvPr/>
        </p:nvSpPr>
        <p:spPr>
          <a:xfrm>
            <a:off x="838200" y="3890294"/>
            <a:ext cx="9195691" cy="723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200" b="1" u="sng" dirty="0"/>
              <a:t>NHKA:  Diakonaat </a:t>
            </a:r>
            <a:r>
              <a:rPr lang="en-ZA" sz="3200" b="1" u="sng"/>
              <a:t>– ds JA Viljoen-trust</a:t>
            </a:r>
            <a:endParaRPr lang="en-ZA" sz="32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3085D18-1AEF-6F47-CD1F-37ACB4E6F7D1}"/>
              </a:ext>
            </a:extLst>
          </p:cNvPr>
          <p:cNvGrpSpPr/>
          <p:nvPr/>
        </p:nvGrpSpPr>
        <p:grpSpPr>
          <a:xfrm>
            <a:off x="1184924" y="4625776"/>
            <a:ext cx="5931411" cy="1295812"/>
            <a:chOff x="1184924" y="4625776"/>
            <a:chExt cx="5931411" cy="1295812"/>
          </a:xfrm>
        </p:grpSpPr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C8E91C7F-C1F7-4A2D-665B-33C46B1CC386}"/>
                </a:ext>
              </a:extLst>
            </p:cNvPr>
            <p:cNvSpPr txBox="1">
              <a:spLocks/>
            </p:cNvSpPr>
            <p:nvPr/>
          </p:nvSpPr>
          <p:spPr>
            <a:xfrm>
              <a:off x="1724927" y="4687176"/>
              <a:ext cx="2628158" cy="49783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ZA" sz="3000" dirty="0"/>
                <a:t>081 000 5818</a:t>
              </a: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FB4F607E-CEE2-FE51-3563-7EF58A07E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84924" y="4625776"/>
              <a:ext cx="540000" cy="540000"/>
            </a:xfrm>
            <a:prstGeom prst="rect">
              <a:avLst/>
            </a:prstGeom>
          </p:spPr>
        </p:pic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B32FF7A5-E480-AFFD-0F48-91CAD82D7A01}"/>
                </a:ext>
              </a:extLst>
            </p:cNvPr>
            <p:cNvSpPr txBox="1">
              <a:spLocks/>
            </p:cNvSpPr>
            <p:nvPr/>
          </p:nvSpPr>
          <p:spPr>
            <a:xfrm>
              <a:off x="1724926" y="5281443"/>
              <a:ext cx="5391409" cy="64014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ZA" sz="3000" dirty="0"/>
                <a:t>kantoor@kerkteendieberg.co.za</a:t>
              </a:r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DF9FB211-C919-F95D-1B0A-6017FE5F8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84924" y="5280896"/>
              <a:ext cx="540000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1774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268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Arial Nova</vt:lpstr>
      <vt:lpstr>Office Theme</vt:lpstr>
      <vt:lpstr>Die opleidingsinstituut van Solidariteit Helpende Hand en gemeentes van die Nederduitsch Hervormde Kerk van Afrika vat hande vir versorgeropleiding</vt:lpstr>
      <vt:lpstr>Inligting oor die kursus</vt:lpstr>
      <vt:lpstr>Ds JA Viljoen-trust</vt:lpstr>
      <vt:lpstr>Die volgende word van die kandidate verwag:</vt:lpstr>
      <vt:lpstr>Vir meer inligting kontak: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Antionette Janse van Rensburg</dc:creator>
  <cp:lastModifiedBy>Karen Breedt</cp:lastModifiedBy>
  <cp:revision>9</cp:revision>
  <dcterms:created xsi:type="dcterms:W3CDTF">2024-10-05T12:41:33Z</dcterms:created>
  <dcterms:modified xsi:type="dcterms:W3CDTF">2024-11-14T07:32:58Z</dcterms:modified>
</cp:coreProperties>
</file>